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62" r:id="rId6"/>
    <p:sldId id="263" r:id="rId7"/>
    <p:sldId id="259" r:id="rId8"/>
    <p:sldId id="264" r:id="rId9"/>
    <p:sldId id="266" r:id="rId10"/>
    <p:sldId id="267" r:id="rId11"/>
    <p:sldId id="265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0845363079615E-2"/>
          <c:y val="5.0473457250976198E-2"/>
          <c:w val="0.92091546369203847"/>
          <c:h val="0.768097971636091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1998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111111111111162E-2"/>
                  <c:y val="-3.367261287818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66E-2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6666666666E-2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верят в Бога</c:v>
                </c:pt>
                <c:pt idx="1">
                  <c:v>колеблются между верой и неверием</c:v>
                </c:pt>
                <c:pt idx="2">
                  <c:v>верят в сверъестественные силы</c:v>
                </c:pt>
                <c:pt idx="3">
                  <c:v>атеисты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0.41599999999999998</c:v>
                </c:pt>
                <c:pt idx="1">
                  <c:v>0.187</c:v>
                </c:pt>
                <c:pt idx="2">
                  <c:v>0.161</c:v>
                </c:pt>
                <c:pt idx="3">
                  <c:v>4.9000000000000002E-2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2006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44444444444445E-2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055555555555554E-2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222222222222221E-2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4166557305336836E-2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верят в Бога</c:v>
                </c:pt>
                <c:pt idx="1">
                  <c:v>колеблются между верой и неверием</c:v>
                </c:pt>
                <c:pt idx="2">
                  <c:v>верят в сверъестественные силы</c:v>
                </c:pt>
                <c:pt idx="3">
                  <c:v>атеисты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0.52</c:v>
                </c:pt>
                <c:pt idx="1">
                  <c:v>0.12</c:v>
                </c:pt>
                <c:pt idx="2" formatCode="0.00%">
                  <c:v>0.121</c:v>
                </c:pt>
                <c:pt idx="3" formatCode="0.00%">
                  <c:v>4.3999999999999997E-2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106688"/>
        <c:axId val="21108224"/>
        <c:axId val="0"/>
      </c:bar3DChart>
      <c:catAx>
        <c:axId val="21106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21108224"/>
        <c:crosses val="autoZero"/>
        <c:auto val="1"/>
        <c:lblAlgn val="ctr"/>
        <c:lblOffset val="100"/>
        <c:noMultiLvlLbl val="0"/>
      </c:catAx>
      <c:valAx>
        <c:axId val="2110822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1106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0845363079615E-2"/>
          <c:y val="5.0473457250976198E-2"/>
          <c:w val="0.92091546369203847"/>
          <c:h val="0.768097971636091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1998 год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христианство</c:v>
                </c:pt>
                <c:pt idx="1">
                  <c:v>мусульманство</c:v>
                </c:pt>
                <c:pt idx="2">
                  <c:v>иные религии и атеисты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0.6</c:v>
                </c:pt>
                <c:pt idx="1">
                  <c:v>0.14000000000000001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0845363079615E-2"/>
          <c:y val="5.0473457250976198E-2"/>
          <c:w val="0.92091546369203847"/>
          <c:h val="0.768097971636091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Осужденные мужчины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529412115273117E-3"/>
                  <c:y val="-3.367261287818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5025102867695078E-3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1510548142421844E-3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Православие</c:v>
                </c:pt>
                <c:pt idx="1">
                  <c:v>Христианство</c:v>
                </c:pt>
                <c:pt idx="2">
                  <c:v>Ислам</c:v>
                </c:pt>
                <c:pt idx="3">
                  <c:v>Буддизм</c:v>
                </c:pt>
                <c:pt idx="4">
                  <c:v>Иная религия</c:v>
                </c:pt>
                <c:pt idx="5">
                  <c:v>Атеисты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0.73899999999999999</c:v>
                </c:pt>
                <c:pt idx="1">
                  <c:v>3.2000000000000001E-2</c:v>
                </c:pt>
                <c:pt idx="2">
                  <c:v>6.3E-2</c:v>
                </c:pt>
                <c:pt idx="3">
                  <c:v>0.01</c:v>
                </c:pt>
                <c:pt idx="4">
                  <c:v>1.7999999999999999E-2</c:v>
                </c:pt>
                <c:pt idx="5">
                  <c:v>0.13800000000000001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осужденные женщины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89713826456899E-2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5946565840858795E-3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08157985027674E-2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16576065903435E-2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Лист1!$A$2:$A$7</c:f>
              <c:strCache>
                <c:ptCount val="6"/>
                <c:pt idx="0">
                  <c:v>Православие</c:v>
                </c:pt>
                <c:pt idx="1">
                  <c:v>Христианство</c:v>
                </c:pt>
                <c:pt idx="2">
                  <c:v>Ислам</c:v>
                </c:pt>
                <c:pt idx="3">
                  <c:v>Буддизм</c:v>
                </c:pt>
                <c:pt idx="4">
                  <c:v>Иная религия</c:v>
                </c:pt>
                <c:pt idx="5">
                  <c:v>Атеисты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>
                  <c:v>0.72</c:v>
                </c:pt>
                <c:pt idx="1">
                  <c:v>8.6999999999999994E-2</c:v>
                </c:pt>
                <c:pt idx="2" formatCode="0.00%">
                  <c:v>4.2000000000000003E-2</c:v>
                </c:pt>
                <c:pt idx="3" formatCode="0.00%">
                  <c:v>2E-3</c:v>
                </c:pt>
                <c:pt idx="4" formatCode="0.00%">
                  <c:v>3.1E-2</c:v>
                </c:pt>
                <c:pt idx="5" formatCode="0.00%">
                  <c:v>0.115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Осужденные несовершеннолетние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1624990315580125E-2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218742736685093E-2"/>
                  <c:y val="-2.5254293948050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7577030514224534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Православие</c:v>
                </c:pt>
                <c:pt idx="1">
                  <c:v>Христианство</c:v>
                </c:pt>
                <c:pt idx="2">
                  <c:v>Ислам</c:v>
                </c:pt>
                <c:pt idx="3">
                  <c:v>Буддизм</c:v>
                </c:pt>
                <c:pt idx="4">
                  <c:v>Иная религия</c:v>
                </c:pt>
                <c:pt idx="5">
                  <c:v>Атеисты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 formatCode="0%">
                  <c:v>0.67</c:v>
                </c:pt>
                <c:pt idx="2" formatCode="0.00%">
                  <c:v>4.2000000000000003E-2</c:v>
                </c:pt>
                <c:pt idx="4" formatCode="0.00%">
                  <c:v>3.9E-2</c:v>
                </c:pt>
                <c:pt idx="5" formatCode="0%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828736"/>
        <c:axId val="21852160"/>
        <c:axId val="0"/>
      </c:bar3DChart>
      <c:catAx>
        <c:axId val="21828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21852160"/>
        <c:crosses val="autoZero"/>
        <c:auto val="1"/>
        <c:lblAlgn val="ctr"/>
        <c:lblOffset val="100"/>
        <c:noMultiLvlLbl val="0"/>
      </c:catAx>
      <c:valAx>
        <c:axId val="2185216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1828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0.73945</cdr:x>
      <cdr:y>0.6109</cdr:y>
    </cdr:from>
    <cdr:to>
      <cdr:x>0.7701</cdr:x>
      <cdr:y>0.75409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948264" y="2764904"/>
          <a:ext cx="288032" cy="6480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vert27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3,10 %</a:t>
          </a:r>
          <a:endParaRPr lang="ru-RU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0.87739</cdr:x>
      <cdr:y>0.48362</cdr:y>
    </cdr:from>
    <cdr:to>
      <cdr:x>0.90804</cdr:x>
      <cdr:y>0.67454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8244408" y="2188840"/>
          <a:ext cx="288032" cy="8640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chemeClr val="tx1"/>
              </a:solidFill>
            </a:rPr>
            <a:t>11,50 </a:t>
          </a:r>
          <a:r>
            <a:rPr lang="ru-RU" sz="1400" b="1" dirty="0" smtClean="0">
              <a:solidFill>
                <a:schemeClr val="tx1"/>
              </a:solidFill>
            </a:rPr>
            <a:t>%</a:t>
          </a:r>
          <a:endParaRPr lang="ru-RU" sz="1400" b="1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57BD3-D59A-41D3-B78D-0F94172E7A55}" type="datetimeFigureOut">
              <a:rPr lang="ru-RU" smtClean="0"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4723B-5D63-4114-9E34-60A8B16BEA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7494" y="1988840"/>
            <a:ext cx="9217024" cy="3744416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Свобода совести, ее реализация в учреждениях, исполняющих наказания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789040"/>
            <a:ext cx="3776464" cy="280831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3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820472" cy="58655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Свобода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совести (М.В.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Баглай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) –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право </a:t>
            </a:r>
            <a:r>
              <a:rPr lang="ru-RU" dirty="0">
                <a:latin typeface="Georgia" panose="02040502050405020303" pitchFamily="18" charset="0"/>
              </a:rPr>
              <a:t>человека как ве­рить в Бога в соответствии с учением той или иной свободно выбранной им религии, так и быть атеистом, т. е. не верить в Бога</a:t>
            </a:r>
            <a:r>
              <a:rPr lang="ru-RU" dirty="0" smtClean="0">
                <a:latin typeface="Georgia" panose="02040502050405020303" pitchFamily="18" charset="0"/>
              </a:rPr>
              <a:t>.</a:t>
            </a:r>
          </a:p>
          <a:p>
            <a:pPr marL="0" lv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Свобода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вероисповедания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</a:t>
            </a:r>
          </a:p>
          <a:p>
            <a:pPr marL="0" lv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право </a:t>
            </a:r>
            <a:r>
              <a:rPr lang="ru-RU" dirty="0">
                <a:latin typeface="Georgia" panose="02040502050405020303" pitchFamily="18" charset="0"/>
              </a:rPr>
              <a:t>человека на вы­бор религиозного учения и беспрепятственное отправление культов и обрядов в соответствии с этим учением. 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endParaRPr lang="ru-RU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8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b="1" dirty="0" smtClean="0">
                <a:latin typeface="Georgia" panose="02040502050405020303" pitchFamily="18" charset="0"/>
              </a:rPr>
              <a:t>Свобода совести</a:t>
            </a: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>
                <a:latin typeface="Georgia" panose="02040502050405020303" pitchFamily="18" charset="0"/>
              </a:rPr>
              <a:t>с</a:t>
            </a:r>
            <a:r>
              <a:rPr lang="ru-RU" sz="2800" b="1" dirty="0" smtClean="0">
                <a:latin typeface="Georgia" panose="02040502050405020303" pitchFamily="18" charset="0"/>
              </a:rPr>
              <a:t>вобода морально-</a:t>
            </a: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этических воззрений </a:t>
            </a:r>
          </a:p>
          <a:p>
            <a:pPr marL="0" lvl="0" indent="0">
              <a:buNone/>
            </a:pPr>
            <a:r>
              <a:rPr lang="ru-RU" sz="2800" b="1" dirty="0">
                <a:latin typeface="Georgia" panose="02040502050405020303" pitchFamily="18" charset="0"/>
              </a:rPr>
              <a:t>ч</a:t>
            </a:r>
            <a:r>
              <a:rPr lang="ru-RU" sz="2800" b="1" dirty="0" smtClean="0">
                <a:latin typeface="Georgia" panose="02040502050405020303" pitchFamily="18" charset="0"/>
              </a:rPr>
              <a:t>еловека</a:t>
            </a:r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 algn="r">
              <a:buNone/>
            </a:pPr>
            <a:r>
              <a:rPr lang="ru-RU" sz="2800" b="1" dirty="0">
                <a:latin typeface="Georgia" panose="02040502050405020303" pitchFamily="18" charset="0"/>
              </a:rPr>
              <a:t>внутренняя (духов­ная)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 algn="r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возможность </a:t>
            </a:r>
            <a:r>
              <a:rPr lang="ru-RU" sz="2800" b="1" dirty="0">
                <a:latin typeface="Georgia" panose="02040502050405020303" pitchFamily="18" charset="0"/>
              </a:rPr>
              <a:t>личности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 algn="r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выбрать </a:t>
            </a:r>
            <a:r>
              <a:rPr lang="ru-RU" sz="2800" b="1" dirty="0">
                <a:latin typeface="Georgia" panose="02040502050405020303" pitchFamily="18" charset="0"/>
              </a:rPr>
              <a:t>себе подобный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 algn="r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идеал </a:t>
            </a:r>
            <a:r>
              <a:rPr lang="ru-RU" sz="2800" b="1" dirty="0">
                <a:latin typeface="Georgia" panose="02040502050405020303" pitchFamily="18" charset="0"/>
              </a:rPr>
              <a:t>и по­клоняться ему</a:t>
            </a:r>
          </a:p>
          <a:p>
            <a:pPr marL="0" lvl="0" indent="0" algn="r">
              <a:buNone/>
            </a:pPr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535477" y="10527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6516216" y="1268760"/>
            <a:ext cx="484632" cy="2808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45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b="1" dirty="0" smtClean="0">
                <a:latin typeface="Georgia" panose="02040502050405020303" pitchFamily="18" charset="0"/>
              </a:rPr>
              <a:t>Свобода вероисповедания – </a:t>
            </a:r>
          </a:p>
          <a:p>
            <a:pPr marL="0" lvl="0" indent="0" algn="ctr">
              <a:buNone/>
            </a:pPr>
            <a:endParaRPr lang="ru-RU" sz="2800" i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sz="2800" i="1" dirty="0" smtClean="0">
                <a:latin typeface="Georgia" panose="02040502050405020303" pitchFamily="18" charset="0"/>
              </a:rPr>
              <a:t>возможность </a:t>
            </a:r>
            <a:r>
              <a:rPr lang="ru-RU" sz="2800" i="1" dirty="0">
                <a:latin typeface="Georgia" panose="02040502050405020303" pitchFamily="18" charset="0"/>
              </a:rPr>
              <a:t>верить в существование такого идеала не в виде ко­го-то из окружающих, а в виде необычного (божественного) суще­ства не только самого честного, справедливого, гуманного, но и думающего о нравственной чистоте каждого из нас, помогающего нам выбрать истинный путь, удерживающего от плохих поступ­ков, настраивающего на помощь ближнему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8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sz="3200" b="1" dirty="0" smtClean="0">
                <a:latin typeface="Georgia" panose="02040502050405020303" pitchFamily="18" charset="0"/>
              </a:rPr>
              <a:t>Свобода </a:t>
            </a:r>
            <a:r>
              <a:rPr lang="ru-RU" sz="3200" b="1" dirty="0">
                <a:latin typeface="Georgia" panose="02040502050405020303" pitchFamily="18" charset="0"/>
              </a:rPr>
              <a:t>совести </a:t>
            </a:r>
            <a:br>
              <a:rPr lang="ru-RU" sz="3200" b="1" dirty="0">
                <a:latin typeface="Georgia" panose="02040502050405020303" pitchFamily="18" charset="0"/>
              </a:rPr>
            </a:br>
            <a:r>
              <a:rPr lang="ru-RU" sz="3200" b="1" dirty="0">
                <a:latin typeface="Georgia" panose="02040502050405020303" pitchFamily="18" charset="0"/>
              </a:rPr>
              <a:t>(теоретико-правовая модель)</a:t>
            </a:r>
            <a:br>
              <a:rPr lang="ru-RU" sz="3200" b="1" dirty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lvl="0" algn="ctr">
              <a:buFontTx/>
              <a:buChar char="-"/>
            </a:pPr>
            <a:r>
              <a:rPr lang="ru-RU" dirty="0" smtClean="0">
                <a:latin typeface="Georgia" panose="02040502050405020303" pitchFamily="18" charset="0"/>
              </a:rPr>
              <a:t>в объективном смысле;</a:t>
            </a:r>
          </a:p>
          <a:p>
            <a:pPr marL="0" lvl="0" indent="0" algn="ctr">
              <a:buNone/>
            </a:pPr>
            <a:endParaRPr lang="ru-RU" dirty="0" smtClean="0">
              <a:latin typeface="Georgia" panose="02040502050405020303" pitchFamily="18" charset="0"/>
            </a:endParaRPr>
          </a:p>
          <a:p>
            <a:pPr lvl="0" algn="ctr">
              <a:buFontTx/>
              <a:buChar char="-"/>
            </a:pPr>
            <a:r>
              <a:rPr lang="ru-RU" dirty="0" smtClean="0">
                <a:latin typeface="Georgia" panose="02040502050405020303" pitchFamily="18" charset="0"/>
              </a:rPr>
              <a:t>в субъективном смысле.</a:t>
            </a: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3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sz="3200" b="1" dirty="0" smtClean="0">
                <a:latin typeface="Georgia" panose="02040502050405020303" pitchFamily="18" charset="0"/>
              </a:rPr>
              <a:t>Свобода </a:t>
            </a:r>
            <a:r>
              <a:rPr lang="ru-RU" sz="3200" b="1" dirty="0">
                <a:latin typeface="Georgia" panose="02040502050405020303" pitchFamily="18" charset="0"/>
              </a:rPr>
              <a:t>совести </a:t>
            </a:r>
            <a:br>
              <a:rPr lang="ru-RU" sz="3200" b="1" dirty="0">
                <a:latin typeface="Georgia" panose="02040502050405020303" pitchFamily="18" charset="0"/>
              </a:rPr>
            </a:br>
            <a:r>
              <a:rPr lang="ru-RU" sz="3200" b="1" dirty="0">
                <a:latin typeface="Georgia" panose="02040502050405020303" pitchFamily="18" charset="0"/>
              </a:rPr>
              <a:t>(теоретико-правовая модель)</a:t>
            </a:r>
            <a:br>
              <a:rPr lang="ru-RU" sz="3200" b="1" dirty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lvl="0" algn="ctr">
              <a:buFontTx/>
              <a:buChar char="-"/>
            </a:pPr>
            <a:r>
              <a:rPr lang="ru-RU" dirty="0" smtClean="0">
                <a:latin typeface="Georgia" panose="02040502050405020303" pitchFamily="18" charset="0"/>
              </a:rPr>
              <a:t>в объективном смысле;</a:t>
            </a:r>
          </a:p>
          <a:p>
            <a:pPr marL="0" lvl="0" indent="0" algn="ctr">
              <a:buNone/>
            </a:pPr>
            <a:endParaRPr lang="ru-RU" dirty="0" smtClean="0">
              <a:latin typeface="Georgia" panose="02040502050405020303" pitchFamily="18" charset="0"/>
            </a:endParaRPr>
          </a:p>
          <a:p>
            <a:pPr lvl="0" algn="ctr">
              <a:buFontTx/>
              <a:buChar char="-"/>
            </a:pPr>
            <a:r>
              <a:rPr lang="ru-RU" dirty="0" smtClean="0">
                <a:latin typeface="Georgia" panose="02040502050405020303" pitchFamily="18" charset="0"/>
              </a:rPr>
              <a:t>в субъективном смысле.</a:t>
            </a: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23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r>
              <a:rPr lang="ru-RU" sz="3200" b="1" dirty="0" smtClean="0">
                <a:latin typeface="Georgia" panose="02040502050405020303" pitchFamily="18" charset="0"/>
              </a:rPr>
              <a:t>Элементы свободы совести:</a:t>
            </a:r>
            <a:br>
              <a:rPr lang="ru-RU" sz="3200" b="1" dirty="0" smtClean="0">
                <a:latin typeface="Georgia" panose="02040502050405020303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право исповедовать любую религию;</a:t>
            </a:r>
          </a:p>
          <a:p>
            <a:pPr lvl="0"/>
            <a:r>
              <a:rPr lang="ru-RU" dirty="0"/>
              <a:t>право совершения религиозных обрядов;</a:t>
            </a:r>
          </a:p>
          <a:p>
            <a:pPr lvl="0"/>
            <a:r>
              <a:rPr lang="ru-RU" dirty="0"/>
              <a:t>право менять религию;</a:t>
            </a:r>
          </a:p>
          <a:p>
            <a:pPr lvl="0"/>
            <a:r>
              <a:rPr lang="ru-RU" dirty="0"/>
              <a:t>право не исповедовать никакой религии;</a:t>
            </a:r>
          </a:p>
          <a:p>
            <a:pPr lvl="0"/>
            <a:r>
              <a:rPr lang="ru-RU" dirty="0"/>
              <a:t>право пропаганды религии;</a:t>
            </a:r>
          </a:p>
          <a:p>
            <a:pPr lvl="0"/>
            <a:r>
              <a:rPr lang="ru-RU" dirty="0"/>
              <a:t>право вести атеистическую пропаганду;</a:t>
            </a:r>
          </a:p>
          <a:p>
            <a:pPr lvl="0"/>
            <a:r>
              <a:rPr lang="ru-RU" dirty="0"/>
              <a:t>право на религиозную благотворительную деятельность;</a:t>
            </a:r>
          </a:p>
          <a:p>
            <a:pPr lvl="0"/>
            <a:r>
              <a:rPr lang="ru-RU" dirty="0"/>
              <a:t>право на религиозное образование;</a:t>
            </a:r>
          </a:p>
          <a:p>
            <a:pPr lvl="0"/>
            <a:r>
              <a:rPr lang="ru-RU" dirty="0"/>
              <a:t>право на религиозную культурно-просветительскую деятельность;</a:t>
            </a:r>
          </a:p>
          <a:p>
            <a:r>
              <a:rPr lang="ru-RU" dirty="0"/>
              <a:t>равенство перед законом всех граждан, независимо от их отношения к </a:t>
            </a:r>
            <a:r>
              <a:rPr lang="ru-RU" dirty="0" smtClean="0"/>
              <a:t>религии</a:t>
            </a: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600" dirty="0">
                <a:latin typeface="Georgia" panose="02040502050405020303" pitchFamily="18" charset="0"/>
              </a:rPr>
              <a:t/>
            </a:r>
            <a:br>
              <a:rPr lang="ru-RU" sz="3600" dirty="0">
                <a:latin typeface="Georgia" panose="02040502050405020303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b="1" i="1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ru-RU" b="1" i="1" dirty="0" smtClean="0">
                <a:latin typeface="Georgia" panose="02040502050405020303" pitchFamily="18" charset="0"/>
              </a:rPr>
              <a:t>Право </a:t>
            </a:r>
            <a:r>
              <a:rPr lang="ru-RU" b="1" i="1" dirty="0">
                <a:latin typeface="Georgia" panose="02040502050405020303" pitchFamily="18" charset="0"/>
              </a:rPr>
              <a:t>на свободу совести и вероисповедания - </a:t>
            </a:r>
            <a:r>
              <a:rPr lang="ru-RU" i="1" dirty="0">
                <a:latin typeface="Georgia" panose="02040502050405020303" pitchFamily="18" charset="0"/>
              </a:rPr>
              <a:t>неотъемлемое конституционное право каждого человека следовать своим морально-нравственным убеждениям по вопросам определения своего отношения к религиозным и иным духовным ценностям не нарушая права других индивидуумов, гарантированное и обеспечиваемое </a:t>
            </a:r>
            <a:r>
              <a:rPr lang="ru-RU" i="1" dirty="0" smtClean="0">
                <a:latin typeface="Georgia" panose="02040502050405020303" pitchFamily="18" charset="0"/>
              </a:rPr>
              <a:t>государством.</a:t>
            </a:r>
            <a:endParaRPr lang="ru-RU" i="1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b="1" i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59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r>
              <a:rPr lang="ru-RU" sz="3100" b="1" dirty="0" smtClean="0">
                <a:latin typeface="Georgia" panose="02040502050405020303" pitchFamily="18" charset="0"/>
              </a:rPr>
              <a:t>Принципы реализации </a:t>
            </a:r>
            <a:r>
              <a:rPr lang="ru-RU" sz="3100" b="1" dirty="0">
                <a:latin typeface="Georgia" panose="02040502050405020303" pitchFamily="18" charset="0"/>
              </a:rPr>
              <a:t>осужденными прав на свободу совести и свободу </a:t>
            </a:r>
            <a:r>
              <a:rPr lang="ru-RU" sz="3100" b="1" dirty="0" smtClean="0">
                <a:latin typeface="Georgia" panose="02040502050405020303" pitchFamily="18" charset="0"/>
              </a:rPr>
              <a:t>вероисповедания</a:t>
            </a:r>
            <a:r>
              <a:rPr lang="ru-RU" sz="3100" b="1" dirty="0">
                <a:latin typeface="Georgia" panose="02040502050405020303" pitchFamily="18" charset="0"/>
              </a:rPr>
              <a:t/>
            </a:r>
            <a:br>
              <a:rPr lang="ru-RU" sz="3100" b="1" dirty="0">
                <a:latin typeface="Georgia" panose="02040502050405020303" pitchFamily="18" charset="0"/>
              </a:rPr>
            </a:br>
            <a:endParaRPr lang="ru-RU" sz="3100" b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ru-RU" sz="2800" dirty="0" smtClean="0"/>
              <a:t>законности </a:t>
            </a:r>
          </a:p>
          <a:p>
            <a:pPr>
              <a:buFontTx/>
              <a:buChar char="-"/>
            </a:pPr>
            <a:r>
              <a:rPr lang="ru-RU" sz="2800" dirty="0" smtClean="0"/>
              <a:t>добровольности </a:t>
            </a:r>
          </a:p>
          <a:p>
            <a:pPr>
              <a:buFontTx/>
              <a:buChar char="-"/>
            </a:pPr>
            <a:r>
              <a:rPr lang="ru-RU" sz="2800" dirty="0" smtClean="0"/>
              <a:t>доступности </a:t>
            </a:r>
          </a:p>
          <a:p>
            <a:pPr>
              <a:buFontTx/>
              <a:buChar char="-"/>
            </a:pPr>
            <a:r>
              <a:rPr lang="ru-RU" sz="2800" dirty="0" smtClean="0"/>
              <a:t>приоритетности </a:t>
            </a:r>
            <a:r>
              <a:rPr lang="ru-RU" sz="2800" dirty="0"/>
              <a:t>правил внутреннего распорядка ИУ над реализацией осужденными права на свободу совести и </a:t>
            </a:r>
            <a:r>
              <a:rPr lang="ru-RU" sz="2800" dirty="0" smtClean="0"/>
              <a:t>вероисповедания</a:t>
            </a:r>
            <a:endParaRPr lang="ru-RU" sz="2800" dirty="0"/>
          </a:p>
          <a:p>
            <a:pPr marL="0" indent="0" algn="ctr">
              <a:buNone/>
            </a:pPr>
            <a:endParaRPr lang="ru-RU" sz="2800" dirty="0"/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9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/>
            </a:r>
            <a:br>
              <a:rPr lang="ru-RU" sz="3600" dirty="0" smtClean="0">
                <a:latin typeface="Georgia" panose="02040502050405020303" pitchFamily="18" charset="0"/>
              </a:rPr>
            </a:br>
            <a:endParaRPr lang="ru-RU" sz="3100" b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Вопрос 2</a:t>
            </a:r>
            <a:r>
              <a:rPr lang="ru-RU" sz="2800" b="1" dirty="0">
                <a:latin typeface="Georgia" panose="02040502050405020303" pitchFamily="18" charset="0"/>
              </a:rPr>
              <a:t>. </a:t>
            </a:r>
            <a:r>
              <a:rPr lang="ru-RU" sz="2800" b="1" dirty="0" smtClean="0">
                <a:latin typeface="Georgia" panose="02040502050405020303" pitchFamily="18" charset="0"/>
              </a:rPr>
              <a:t>Нормативно-</a:t>
            </a: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правовое </a:t>
            </a:r>
            <a:r>
              <a:rPr lang="ru-RU" sz="2800" b="1" dirty="0">
                <a:latin typeface="Georgia" panose="02040502050405020303" pitchFamily="18" charset="0"/>
              </a:rPr>
              <a:t>регулирование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реализации </a:t>
            </a:r>
            <a:r>
              <a:rPr lang="ru-RU" sz="2800" b="1" dirty="0">
                <a:latin typeface="Georgia" panose="02040502050405020303" pitchFamily="18" charset="0"/>
              </a:rPr>
              <a:t>права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свободы </a:t>
            </a:r>
            <a:r>
              <a:rPr lang="ru-RU" sz="2800" b="1" dirty="0">
                <a:latin typeface="Georgia" panose="02040502050405020303" pitchFamily="18" charset="0"/>
              </a:rPr>
              <a:t>совести и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вероисповедания </a:t>
            </a: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осужденных</a:t>
            </a:r>
            <a:endParaRPr lang="ru-RU" sz="2800" b="1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lvl="0" indent="0">
              <a:buNone/>
            </a:pPr>
            <a:endParaRPr lang="ru-RU" sz="28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06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Georgia" panose="02040502050405020303" pitchFamily="18" charset="0"/>
              </a:rPr>
              <a:t>Уровни нормативно-правового регулирования права свободы совести и вероисповедания осужденных:</a:t>
            </a:r>
            <a:br>
              <a:rPr lang="ru-RU" sz="3100" b="1" dirty="0" smtClean="0">
                <a:latin typeface="Georgia" panose="02040502050405020303" pitchFamily="18" charset="0"/>
              </a:rPr>
            </a:br>
            <a:endParaRPr lang="ru-RU" sz="3100" b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ru-RU" sz="2800" dirty="0" smtClean="0">
                <a:latin typeface="Georgia" panose="02040502050405020303" pitchFamily="18" charset="0"/>
              </a:rPr>
              <a:t>Международный</a:t>
            </a:r>
          </a:p>
          <a:p>
            <a:pPr lvl="0">
              <a:buFontTx/>
              <a:buChar char="-"/>
            </a:pPr>
            <a:r>
              <a:rPr lang="ru-RU" sz="2800" dirty="0" smtClean="0">
                <a:latin typeface="Georgia" panose="02040502050405020303" pitchFamily="18" charset="0"/>
              </a:rPr>
              <a:t>Национальный</a:t>
            </a:r>
          </a:p>
          <a:p>
            <a:pPr lvl="0">
              <a:buFontTx/>
              <a:buChar char="-"/>
            </a:pPr>
            <a:r>
              <a:rPr lang="ru-RU" sz="2800" dirty="0" smtClean="0">
                <a:latin typeface="Georgia" panose="02040502050405020303" pitchFamily="18" charset="0"/>
              </a:rPr>
              <a:t>Ведомственный</a:t>
            </a:r>
          </a:p>
        </p:txBody>
      </p:sp>
    </p:spTree>
    <p:extLst>
      <p:ext uri="{BB962C8B-B14F-4D97-AF65-F5344CB8AC3E}">
        <p14:creationId xmlns:p14="http://schemas.microsoft.com/office/powerpoint/2010/main" val="69212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Georgia" panose="02040502050405020303" pitchFamily="18" charset="0"/>
              </a:rPr>
              <a:t>План</a:t>
            </a:r>
            <a:endParaRPr lang="ru-RU" b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b="1" dirty="0" smtClean="0">
                <a:latin typeface="Georgia" panose="02040502050405020303" pitchFamily="18" charset="0"/>
              </a:rPr>
              <a:t>1. Понятие </a:t>
            </a:r>
            <a:r>
              <a:rPr lang="ru-RU" b="1" dirty="0">
                <a:latin typeface="Georgia" panose="02040502050405020303" pitchFamily="18" charset="0"/>
              </a:rPr>
              <a:t>права на свободу совести</a:t>
            </a:r>
          </a:p>
          <a:p>
            <a:pPr marL="0" lvl="0" indent="0">
              <a:buNone/>
            </a:pPr>
            <a:r>
              <a:rPr lang="ru-RU" b="1" dirty="0" smtClean="0">
                <a:latin typeface="Georgia" panose="02040502050405020303" pitchFamily="18" charset="0"/>
              </a:rPr>
              <a:t>2. Нормативно-правовое </a:t>
            </a:r>
            <a:r>
              <a:rPr lang="ru-RU" b="1" dirty="0">
                <a:latin typeface="Georgia" panose="02040502050405020303" pitchFamily="18" charset="0"/>
              </a:rPr>
              <a:t>регулирование реализации права свободы совести и вероисповедания </a:t>
            </a:r>
            <a:r>
              <a:rPr lang="ru-RU" b="1" dirty="0" smtClean="0">
                <a:latin typeface="Georgia" panose="02040502050405020303" pitchFamily="18" charset="0"/>
              </a:rPr>
              <a:t>осужденных</a:t>
            </a:r>
            <a:endParaRPr lang="ru-RU" b="1" dirty="0">
              <a:latin typeface="Georgia" panose="020405020504050203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26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4982"/>
          </a:xfrm>
        </p:spPr>
        <p:txBody>
          <a:bodyPr>
            <a:normAutofit/>
          </a:bodyPr>
          <a:lstStyle/>
          <a:p>
            <a:endParaRPr lang="ru-RU" sz="3100" b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ru-RU" sz="28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ru-RU" sz="2800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sz="2800" b="1" dirty="0" smtClean="0">
                <a:latin typeface="Georgia" panose="02040502050405020303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49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b="1" i="1" dirty="0" smtClean="0">
                <a:latin typeface="Georgia" panose="02040502050405020303" pitchFamily="18" charset="0"/>
              </a:rPr>
              <a:t>Вопрос 1. </a:t>
            </a:r>
            <a:r>
              <a:rPr lang="ru-RU" b="1" i="1" dirty="0">
                <a:latin typeface="Georgia" panose="02040502050405020303" pitchFamily="18" charset="0"/>
              </a:rPr>
              <a:t>Понятие </a:t>
            </a:r>
            <a:endParaRPr lang="ru-RU" b="1" i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b="1" i="1" dirty="0" smtClean="0">
                <a:latin typeface="Georgia" panose="02040502050405020303" pitchFamily="18" charset="0"/>
              </a:rPr>
              <a:t>права на </a:t>
            </a:r>
            <a:r>
              <a:rPr lang="ru-RU" b="1" i="1" dirty="0">
                <a:latin typeface="Georgia" panose="02040502050405020303" pitchFamily="18" charset="0"/>
              </a:rPr>
              <a:t>свободу </a:t>
            </a:r>
            <a:endParaRPr lang="ru-RU" b="1" i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ru-RU" b="1" i="1" dirty="0" smtClean="0">
                <a:latin typeface="Georgia" panose="02040502050405020303" pitchFamily="18" charset="0"/>
              </a:rPr>
              <a:t>совести</a:t>
            </a:r>
            <a:endParaRPr lang="ru-RU" b="1" i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04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latin typeface="Georgia" panose="02040502050405020303" pitchFamily="18" charset="0"/>
              </a:rPr>
              <a:t>Результаты опроса граждан </a:t>
            </a:r>
            <a:br>
              <a:rPr lang="ru-RU" sz="2800" b="1" i="1" dirty="0" smtClean="0">
                <a:latin typeface="Georgia" panose="02040502050405020303" pitchFamily="18" charset="0"/>
              </a:rPr>
            </a:br>
            <a:r>
              <a:rPr lang="ru-RU" sz="2800" b="1" i="1" dirty="0" smtClean="0">
                <a:latin typeface="Georgia" panose="02040502050405020303" pitchFamily="18" charset="0"/>
              </a:rPr>
              <a:t>об отношении к религии</a:t>
            </a:r>
            <a:endParaRPr lang="ru-RU" sz="2800" b="1" i="1" dirty="0">
              <a:latin typeface="Georgia" panose="02040502050405020303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6615226"/>
              </p:ext>
            </p:extLst>
          </p:nvPr>
        </p:nvGraphicFramePr>
        <p:xfrm>
          <a:off x="0" y="1600200"/>
          <a:ext cx="939653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77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Georgia" panose="02040502050405020303" pitchFamily="18" charset="0"/>
              </a:rPr>
              <a:t>Распределение осужденных в зависимости от  исповедуемой религии (по материалам специальной переписи осужденных 2009 г.)</a:t>
            </a:r>
            <a:br>
              <a:rPr lang="ru-RU" sz="2800" b="1" i="1" dirty="0" smtClean="0">
                <a:latin typeface="Georgia" panose="02040502050405020303" pitchFamily="18" charset="0"/>
              </a:rPr>
            </a:br>
            <a:endParaRPr lang="ru-RU" sz="2800" b="1" i="1" dirty="0">
              <a:latin typeface="Georgia" panose="02040502050405020303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590626"/>
              </p:ext>
            </p:extLst>
          </p:nvPr>
        </p:nvGraphicFramePr>
        <p:xfrm>
          <a:off x="0" y="1600200"/>
          <a:ext cx="939653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08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Georgia" panose="02040502050405020303" pitchFamily="18" charset="0"/>
              </a:rPr>
              <a:t>Результаты исследований по вопросу религиозной принадлежности осужденных (2012 год)</a:t>
            </a:r>
            <a:endParaRPr lang="ru-RU" sz="2800" b="1" i="1" dirty="0">
              <a:latin typeface="Georgia" panose="02040502050405020303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800851"/>
              </p:ext>
            </p:extLst>
          </p:nvPr>
        </p:nvGraphicFramePr>
        <p:xfrm>
          <a:off x="0" y="1600200"/>
          <a:ext cx="939653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61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b="1" dirty="0" smtClean="0">
                <a:latin typeface="Georgia" panose="02040502050405020303" pitchFamily="18" charset="0"/>
              </a:rPr>
              <a:t>«</a:t>
            </a:r>
            <a:r>
              <a:rPr lang="ru-RU" b="1" dirty="0">
                <a:latin typeface="Georgia" panose="02040502050405020303" pitchFamily="18" charset="0"/>
              </a:rPr>
              <a:t>Перечисление в Конституции Российской Федера­ции основных прав и свобод не должно толковаться как от­рицание или умаление других общепризнанных прав и свобод человека и гражданина</a:t>
            </a:r>
            <a:r>
              <a:rPr lang="ru-RU" b="1" dirty="0" smtClean="0">
                <a:latin typeface="Georgia" panose="02040502050405020303" pitchFamily="18" charset="0"/>
              </a:rPr>
              <a:t>»</a:t>
            </a:r>
            <a:r>
              <a:rPr lang="ru-RU" b="1" dirty="0">
                <a:latin typeface="Georgia" panose="02040502050405020303" pitchFamily="18" charset="0"/>
              </a:rPr>
              <a:t> </a:t>
            </a: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b="1" dirty="0" smtClean="0">
                <a:latin typeface="Georgia" panose="02040502050405020303" pitchFamily="18" charset="0"/>
              </a:rPr>
              <a:t>(</a:t>
            </a:r>
            <a:r>
              <a:rPr lang="ru-RU" b="1" dirty="0">
                <a:latin typeface="Georgia" panose="02040502050405020303" pitchFamily="18" charset="0"/>
              </a:rPr>
              <a:t>ч. 1 ст. </a:t>
            </a:r>
            <a:r>
              <a:rPr lang="ru-RU" b="1" dirty="0" smtClean="0">
                <a:latin typeface="Georgia" panose="02040502050405020303" pitchFamily="18" charset="0"/>
              </a:rPr>
              <a:t>55 Конституции РФ)</a:t>
            </a:r>
            <a:endParaRPr lang="ru-RU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29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Право на свободу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lvl="0" algn="ctr">
              <a:buFontTx/>
              <a:buChar char="-"/>
            </a:pPr>
            <a:endParaRPr lang="ru-RU" i="1" dirty="0" smtClean="0">
              <a:latin typeface="Georgia" panose="02040502050405020303" pitchFamily="18" charset="0"/>
            </a:endParaRPr>
          </a:p>
          <a:p>
            <a:pPr lvl="0" algn="ctr">
              <a:buFontTx/>
              <a:buChar char="-"/>
            </a:pPr>
            <a:r>
              <a:rPr lang="ru-RU" i="1" dirty="0" smtClean="0">
                <a:latin typeface="Georgia" panose="02040502050405020303" pitchFamily="18" charset="0"/>
              </a:rPr>
              <a:t>по </a:t>
            </a:r>
            <a:r>
              <a:rPr lang="ru-RU" i="1" dirty="0" smtClean="0">
                <a:latin typeface="Georgia" panose="02040502050405020303" pitchFamily="18" charset="0"/>
              </a:rPr>
              <a:t>времени возникновения относится к первому поколению прав человека</a:t>
            </a:r>
            <a:r>
              <a:rPr lang="ru-RU" i="1" dirty="0" smtClean="0">
                <a:latin typeface="Georgia" panose="02040502050405020303" pitchFamily="18" charset="0"/>
              </a:rPr>
              <a:t>;</a:t>
            </a:r>
          </a:p>
          <a:p>
            <a:pPr lvl="0" algn="ctr">
              <a:buFontTx/>
              <a:buChar char="-"/>
            </a:pPr>
            <a:endParaRPr lang="ru-RU" i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i="1" dirty="0" smtClean="0">
                <a:latin typeface="Georgia" panose="02040502050405020303" pitchFamily="18" charset="0"/>
              </a:rPr>
              <a:t>- по содержанию относится к личным правам и свободам.</a:t>
            </a:r>
            <a:endParaRPr lang="ru-RU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7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Свобода совести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72816"/>
            <a:ext cx="9289032" cy="4353347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2800" b="1" dirty="0">
                <a:latin typeface="Georgia" panose="02040502050405020303" pitchFamily="18" charset="0"/>
              </a:rPr>
              <a:t>в</a:t>
            </a:r>
            <a:r>
              <a:rPr lang="ru-RU" sz="2800" b="1" dirty="0" smtClean="0">
                <a:latin typeface="Georgia" panose="02040502050405020303" pitchFamily="18" charset="0"/>
              </a:rPr>
              <a:t>еротерпимость</a:t>
            </a: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r>
              <a:rPr lang="ru-RU" sz="2800" b="1" dirty="0">
                <a:latin typeface="Georgia" panose="02040502050405020303" pitchFamily="18" charset="0"/>
              </a:rPr>
              <a:t>с</a:t>
            </a:r>
            <a:r>
              <a:rPr lang="ru-RU" sz="2800" b="1" dirty="0" smtClean="0">
                <a:latin typeface="Georgia" panose="02040502050405020303" pitchFamily="18" charset="0"/>
              </a:rPr>
              <a:t>вобода вероисповедания</a:t>
            </a:r>
          </a:p>
          <a:p>
            <a:pPr marL="0" lvl="0" indent="0" algn="ctr">
              <a:buNone/>
            </a:pPr>
            <a:endParaRPr lang="ru-RU" b="1" dirty="0" smtClean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ru-RU" sz="2800" b="1" dirty="0">
                <a:latin typeface="Georgia" panose="02040502050405020303" pitchFamily="18" charset="0"/>
              </a:rPr>
              <a:t>свобода </a:t>
            </a:r>
            <a:r>
              <a:rPr lang="ru-RU" sz="2800" b="1" dirty="0" smtClean="0">
                <a:latin typeface="Georgia" panose="02040502050405020303" pitchFamily="18" charset="0"/>
              </a:rPr>
              <a:t>вероисповедания + свобода атеизма</a:t>
            </a:r>
            <a:endParaRPr lang="ru-RU" sz="2800" b="1" dirty="0">
              <a:latin typeface="Georgia" panose="02040502050405020303" pitchFamily="18" charset="0"/>
            </a:endParaRPr>
          </a:p>
          <a:p>
            <a:pPr marL="0" lvl="0" indent="0" algn="ctr">
              <a:buNone/>
            </a:pPr>
            <a:endParaRPr lang="ru-RU" b="1" dirty="0">
              <a:latin typeface="Georgia" panose="02040502050405020303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427984" y="240825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427984" y="41490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18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Prezentatsia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Prezentatsia1</Template>
  <TotalTime>177</TotalTime>
  <Words>476</Words>
  <Application>Microsoft Office PowerPoint</Application>
  <PresentationFormat>Экран (4:3)</PresentationFormat>
  <Paragraphs>117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Prezentatsia1</vt:lpstr>
      <vt:lpstr>Свобода совести, ее реализация в учреждениях, исполняющих наказания</vt:lpstr>
      <vt:lpstr>План</vt:lpstr>
      <vt:lpstr>Презентация PowerPoint</vt:lpstr>
      <vt:lpstr>Результаты опроса граждан  об отношении к религии</vt:lpstr>
      <vt:lpstr>Распределение осужденных в зависимости от  исповедуемой религии (по материалам специальной переписи осужденных 2009 г.) </vt:lpstr>
      <vt:lpstr>Результаты исследований по вопросу религиозной принадлежности осужденных (2012 год)</vt:lpstr>
      <vt:lpstr>Презентация PowerPoint</vt:lpstr>
      <vt:lpstr>Право на свободу</vt:lpstr>
      <vt:lpstr>Свобода совести</vt:lpstr>
      <vt:lpstr>Презентация PowerPoint</vt:lpstr>
      <vt:lpstr>   </vt:lpstr>
      <vt:lpstr>   </vt:lpstr>
      <vt:lpstr>   Свобода совести  (теоретико-правовая модель)   </vt:lpstr>
      <vt:lpstr>   Свобода совести  (теоретико-правовая модель)   </vt:lpstr>
      <vt:lpstr>   Элементы свободы совести:  </vt:lpstr>
      <vt:lpstr>   </vt:lpstr>
      <vt:lpstr> Принципы реализации осужденными прав на свободу совести и свободу вероисповедания </vt:lpstr>
      <vt:lpstr> </vt:lpstr>
      <vt:lpstr>Уровни нормативно-правового регулирования права свободы совести и вероисповедания осужденных: 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</dc:title>
  <dc:creator>user</dc:creator>
  <cp:lastModifiedBy>RePack by Diakov</cp:lastModifiedBy>
  <cp:revision>14</cp:revision>
  <dcterms:created xsi:type="dcterms:W3CDTF">2016-01-31T13:27:39Z</dcterms:created>
  <dcterms:modified xsi:type="dcterms:W3CDTF">2016-02-01T07:34:19Z</dcterms:modified>
</cp:coreProperties>
</file>