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6" r:id="rId3"/>
    <p:sldId id="267" r:id="rId4"/>
    <p:sldId id="268" r:id="rId5"/>
    <p:sldId id="269" r:id="rId6"/>
    <p:sldId id="271" r:id="rId7"/>
    <p:sldId id="272" r:id="rId8"/>
    <p:sldId id="273" r:id="rId9"/>
    <p:sldId id="274" r:id="rId10"/>
    <p:sldId id="275" r:id="rId11"/>
    <p:sldId id="276" r:id="rId12"/>
    <p:sldId id="277" r:id="rId13"/>
    <p:sldId id="258" r:id="rId14"/>
    <p:sldId id="259" r:id="rId15"/>
    <p:sldId id="260" r:id="rId16"/>
    <p:sldId id="263" r:id="rId17"/>
    <p:sldId id="261" r:id="rId18"/>
    <p:sldId id="262" r:id="rId19"/>
    <p:sldId id="265" r:id="rId20"/>
    <p:sldId id="264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8C3DF-A050-4558-83C8-1768E1158278}" type="datetimeFigureOut">
              <a:rPr lang="ru-RU" smtClean="0"/>
              <a:pPr/>
              <a:t>31.10.2018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EB53E-1F6D-4306-8312-7CD9AD349E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8C3DF-A050-4558-83C8-1768E1158278}" type="datetimeFigureOut">
              <a:rPr lang="ru-RU" smtClean="0"/>
              <a:pPr/>
              <a:t>31.10.2018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EB53E-1F6D-4306-8312-7CD9AD349E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8C3DF-A050-4558-83C8-1768E1158278}" type="datetimeFigureOut">
              <a:rPr lang="ru-RU" smtClean="0"/>
              <a:pPr/>
              <a:t>31.10.2018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EB53E-1F6D-4306-8312-7CD9AD349E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8C3DF-A050-4558-83C8-1768E1158278}" type="datetimeFigureOut">
              <a:rPr lang="ru-RU" smtClean="0"/>
              <a:pPr/>
              <a:t>31.10.2018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EB53E-1F6D-4306-8312-7CD9AD349E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8C3DF-A050-4558-83C8-1768E1158278}" type="datetimeFigureOut">
              <a:rPr lang="ru-RU" smtClean="0"/>
              <a:pPr/>
              <a:t>31.10.2018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EB53E-1F6D-4306-8312-7CD9AD349E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8C3DF-A050-4558-83C8-1768E1158278}" type="datetimeFigureOut">
              <a:rPr lang="ru-RU" smtClean="0"/>
              <a:pPr/>
              <a:t>31.10.2018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EB53E-1F6D-4306-8312-7CD9AD349E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8C3DF-A050-4558-83C8-1768E1158278}" type="datetimeFigureOut">
              <a:rPr lang="ru-RU" smtClean="0"/>
              <a:pPr/>
              <a:t>31.10.2018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EB53E-1F6D-4306-8312-7CD9AD349E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8C3DF-A050-4558-83C8-1768E1158278}" type="datetimeFigureOut">
              <a:rPr lang="ru-RU" smtClean="0"/>
              <a:pPr/>
              <a:t>31.10.2018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EB53E-1F6D-4306-8312-7CD9AD349E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8C3DF-A050-4558-83C8-1768E1158278}" type="datetimeFigureOut">
              <a:rPr lang="ru-RU" smtClean="0"/>
              <a:pPr/>
              <a:t>31.10.2018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EB53E-1F6D-4306-8312-7CD9AD349E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8C3DF-A050-4558-83C8-1768E1158278}" type="datetimeFigureOut">
              <a:rPr lang="ru-RU" smtClean="0"/>
              <a:pPr/>
              <a:t>31.10.2018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EB53E-1F6D-4306-8312-7CD9AD349E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8C3DF-A050-4558-83C8-1768E1158278}" type="datetimeFigureOut">
              <a:rPr lang="ru-RU" smtClean="0"/>
              <a:pPr/>
              <a:t>31.10.2018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13EB53E-1F6D-4306-8312-7CD9AD349EB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118C3DF-A050-4558-83C8-1768E1158278}" type="datetimeFigureOut">
              <a:rPr lang="ru-RU" smtClean="0"/>
              <a:pPr/>
              <a:t>31.10.2018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13EB53E-1F6D-4306-8312-7CD9AD349EB5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 </a:t>
            </a:r>
            <a:br>
              <a:rPr lang="ru-RU" dirty="0" smtClean="0"/>
            </a:br>
            <a:r>
              <a:rPr lang="ru-RU" sz="4400" dirty="0" smtClean="0"/>
              <a:t>Федеральный закон от 26.09.1997 N 125-ФЗ (ред. от 06.07.2016) "О свободе совести и о религиозных объединениях"</a:t>
            </a:r>
            <a:br>
              <a:rPr lang="ru-RU" sz="4400" dirty="0" smtClean="0"/>
            </a:br>
            <a:endParaRPr lang="ru-RU" sz="4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2786058"/>
            <a:ext cx="7854696" cy="3643338"/>
          </a:xfrm>
        </p:spPr>
        <p:txBody>
          <a:bodyPr>
            <a:noAutofit/>
          </a:bodyPr>
          <a:lstStyle/>
          <a:p>
            <a:pPr algn="ctr"/>
            <a:r>
              <a:rPr lang="ru-RU" sz="1600" dirty="0" smtClean="0">
                <a:latin typeface="Arial Black" pitchFamily="34" charset="0"/>
                <a:cs typeface="Aharoni" pitchFamily="2" charset="-79"/>
              </a:rPr>
              <a:t>Федеральное Собрание Российской Федерации,</a:t>
            </a:r>
          </a:p>
          <a:p>
            <a:pPr algn="ctr"/>
            <a:r>
              <a:rPr lang="ru-RU" sz="1600" dirty="0" smtClean="0">
                <a:latin typeface="Arial Black" pitchFamily="34" charset="0"/>
                <a:cs typeface="Aharoni" pitchFamily="2" charset="-79"/>
              </a:rPr>
              <a:t>подтверждая право каждого на свободу совести и свободу вероисповедания, а также на равенство перед законом независимо от отношения к религии и убеждений,</a:t>
            </a:r>
          </a:p>
          <a:p>
            <a:pPr algn="ctr"/>
            <a:r>
              <a:rPr lang="ru-RU" sz="1600" dirty="0" smtClean="0">
                <a:latin typeface="Arial Black" pitchFamily="34" charset="0"/>
                <a:cs typeface="Aharoni" pitchFamily="2" charset="-79"/>
              </a:rPr>
              <a:t>основываясь на том, что Российская Федерация является светским государством,</a:t>
            </a:r>
          </a:p>
          <a:p>
            <a:pPr algn="ctr"/>
            <a:r>
              <a:rPr lang="ru-RU" sz="1600" dirty="0" smtClean="0">
                <a:latin typeface="Arial Black" pitchFamily="34" charset="0"/>
                <a:cs typeface="Aharoni" pitchFamily="2" charset="-79"/>
              </a:rPr>
              <a:t>признавая особую роль православия в истории России, в становлении и развитии ее духовности и культуры,</a:t>
            </a:r>
          </a:p>
          <a:p>
            <a:pPr algn="ctr"/>
            <a:r>
              <a:rPr lang="ru-RU" sz="1600" dirty="0" smtClean="0">
                <a:latin typeface="Arial Black" pitchFamily="34" charset="0"/>
                <a:cs typeface="Aharoni" pitchFamily="2" charset="-79"/>
              </a:rPr>
              <a:t>уважая христианство, ислам, буддизм, иудаизм и другие религии, составляющие неотъемлемую часть исторического наследия народов России,</a:t>
            </a:r>
          </a:p>
          <a:p>
            <a:pPr algn="ctr"/>
            <a:r>
              <a:rPr lang="ru-RU" sz="1600" dirty="0" smtClean="0">
                <a:latin typeface="Arial Black" pitchFamily="34" charset="0"/>
                <a:cs typeface="Aharoni" pitchFamily="2" charset="-79"/>
              </a:rPr>
              <a:t>считая важным содействовать достижению взаимного понимания, терпимости и уважения в вопросах свободы совести и свободы вероисповедания,</a:t>
            </a:r>
          </a:p>
          <a:p>
            <a:pPr algn="ctr"/>
            <a:r>
              <a:rPr lang="ru-RU" sz="1600" dirty="0" smtClean="0">
                <a:latin typeface="Arial Black" pitchFamily="34" charset="0"/>
                <a:cs typeface="Aharoni" pitchFamily="2" charset="-79"/>
              </a:rPr>
              <a:t>принимает настоящий Федеральный закон.</a:t>
            </a:r>
          </a:p>
          <a:p>
            <a:endParaRPr lang="ru-RU" sz="1400" dirty="0">
              <a:latin typeface="Segoe Script" pitchFamily="34" charset="0"/>
              <a:cs typeface="Aharoni" pitchFamily="2" charset="-79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6000" dirty="0" smtClean="0"/>
              <a:t/>
            </a:r>
            <a:br>
              <a:rPr lang="ru-RU" sz="6000" dirty="0" smtClean="0"/>
            </a:b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1000108"/>
            <a:ext cx="7854696" cy="5286412"/>
          </a:xfrm>
        </p:spPr>
        <p:txBody>
          <a:bodyPr>
            <a:normAutofit fontScale="32500" lnSpcReduction="20000"/>
          </a:bodyPr>
          <a:lstStyle/>
          <a:p>
            <a:pPr algn="just"/>
            <a:r>
              <a:rPr lang="ru-RU" sz="74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8000" dirty="0" smtClean="0"/>
              <a:t> </a:t>
            </a:r>
            <a:r>
              <a:rPr lang="ru-RU" sz="5500" dirty="0" smtClean="0"/>
              <a:t>В целях реализации осужденными права на свободу вероисповедания, в соответствии со статьей 14 Уголовно-исполнительного кодекса Российской Федерации,  администрация учреждений, исполняющих уголовные наказания в виде лишения свободы, при наличии возможности выделяет соответствующее здание (сооружение, помещение) на территории учреждения, исполняющего наказание, и обеспечивает соответствующие условия, определяемые соглашениями о взаимодействии с зарегистрированными в установленном порядке централизованными религиозными организациями. К осужденным к лишению свободы по их просьбе приглашаются священнослужители, принадлежащие к зарегистрированным в установленном порядке религиозным объединениям, по выбору осужденных. Личные встречи предоставляются без ограничения их числа продолжительностью до двух часов каждая с соблюдением действующих на территории учреждения, исполняющего наказание, правил внутреннего распорядка в присутствии представителя администрации учреждения. По заявлению осужденного и с письменного согласия священнослужителя личная встреча, в том числе для проведения религиозных обрядов и церемоний, предоставляется наедине и вне пределов слышимости третьих лиц с использованием технических средств видеонаблюдения. Тяжело больным осужденным, а также осужденным к смертной казни перед исполнением приговора по их просьбе обеспечивается возможность совершить все необходимые религиозные обряды и церемонии с приглашением священнослужителей.</a:t>
            </a:r>
          </a:p>
          <a:p>
            <a:pPr algn="just"/>
            <a:endParaRPr lang="ru-RU" sz="5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6000" dirty="0" smtClean="0"/>
              <a:t/>
            </a:r>
            <a:br>
              <a:rPr lang="ru-RU" sz="6000" dirty="0" smtClean="0"/>
            </a:b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1000108"/>
            <a:ext cx="7854696" cy="5286412"/>
          </a:xfrm>
        </p:spPr>
        <p:txBody>
          <a:bodyPr>
            <a:normAutofit fontScale="40000" lnSpcReduction="20000"/>
          </a:bodyPr>
          <a:lstStyle/>
          <a:p>
            <a:pPr algn="just"/>
            <a:r>
              <a:rPr lang="ru-RU" sz="74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8000" dirty="0" smtClean="0"/>
              <a:t> </a:t>
            </a:r>
            <a:r>
              <a:rPr lang="ru-RU" sz="6000" dirty="0" smtClean="0"/>
              <a:t>Под реализацией осужденными права на свободу вероисповедания в местах лишения свободы следует понимать практическую деятельность указанных субъектов (в форме использования принадлежащих им прав, исполнения обязанностей и соблюдения запретов) осуществляемую в рамках урегулированных нормами уголовно-исполнительного права отношений  в целях удовлетворения собственных интересов в религиозной сфере, обеспечиваемую установленной системой юридических гарантий, а также посредством правоприменительной деятельности органов и учреждений уголовно-исполнительной системы и религиозных организаций. </a:t>
            </a:r>
            <a:endParaRPr lang="ru-RU" sz="5500" dirty="0" smtClean="0"/>
          </a:p>
          <a:p>
            <a:pPr algn="just"/>
            <a:endParaRPr lang="ru-RU" sz="5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6000" dirty="0" smtClean="0"/>
              <a:t/>
            </a:r>
            <a:br>
              <a:rPr lang="ru-RU" sz="6000" dirty="0" smtClean="0"/>
            </a:b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1000108"/>
            <a:ext cx="7854696" cy="5286412"/>
          </a:xfrm>
        </p:spPr>
        <p:txBody>
          <a:bodyPr>
            <a:normAutofit fontScale="40000" lnSpcReduction="20000"/>
          </a:bodyPr>
          <a:lstStyle/>
          <a:p>
            <a:pPr algn="just"/>
            <a:r>
              <a:rPr lang="ru-RU" sz="6000" dirty="0" smtClean="0"/>
              <a:t>В соответствии с частью 4.1 статьи 14 Уголовно-исполнительного кодекса Российской Федерации, Министерством юстиции Российской Федерации 21 марта 2016 года  был принят Приказ «Об утверждении Требований к содержанию соглашений о взаимодействии ФСИН России и территориальных органов уголовно-исполнительной системы с зарегистрированными в установленном порядке централизованными религиозными организациями», который вступил в силу 8 апреля 2016 г. Таким образом, в настоящее время, требования к соответствующим соглашениям нормативно закреплены, однако вопрос правового статуса ранее заключенных соглашений между ФСИН России и религиозными организациями остается открытым.</a:t>
            </a:r>
            <a:endParaRPr lang="ru-RU" sz="6000" smtClean="0"/>
          </a:p>
          <a:p>
            <a:pPr algn="just"/>
            <a:endParaRPr lang="ru-RU" sz="5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000" dirty="0" smtClean="0"/>
              <a:t>В законе отражается идея культурно-исторической избирательности</a:t>
            </a:r>
            <a:br>
              <a:rPr lang="ru-RU" sz="4000" dirty="0" smtClean="0"/>
            </a:b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 smtClean="0"/>
              <a:t>Религия является самостоятельной </a:t>
            </a:r>
            <a:r>
              <a:rPr lang="ru-RU" sz="3600" dirty="0" err="1" smtClean="0"/>
              <a:t>социо-культурной</a:t>
            </a:r>
            <a:r>
              <a:rPr lang="ru-RU" sz="3600" dirty="0" smtClean="0"/>
              <a:t> системой!!!</a:t>
            </a:r>
            <a:endParaRPr lang="ru-RU" sz="3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428604"/>
            <a:ext cx="7851648" cy="277179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2700" dirty="0" smtClean="0"/>
              <a:t>Наблюдается идея вовлеченности религиозных организаций в общественные организации!!!</a:t>
            </a:r>
            <a:br>
              <a:rPr lang="ru-RU" sz="2700" dirty="0" smtClean="0"/>
            </a:br>
            <a:r>
              <a:rPr lang="ru-RU" sz="2700" dirty="0" smtClean="0"/>
              <a:t>Эта идея исходит из Римского права (существование религиозных коллегий + политических клубов)  = религиозному </a:t>
            </a:r>
            <a:r>
              <a:rPr lang="ru-RU" sz="2700" dirty="0" err="1" smtClean="0"/>
              <a:t>карьеризму=политическому</a:t>
            </a:r>
            <a:r>
              <a:rPr lang="ru-RU" sz="2700" dirty="0" smtClean="0"/>
              <a:t> </a:t>
            </a:r>
            <a:r>
              <a:rPr lang="ru-RU" sz="2700" dirty="0" err="1" smtClean="0"/>
              <a:t>теократизму</a:t>
            </a:r>
            <a:r>
              <a:rPr lang="ru-RU" sz="2700" dirty="0" smtClean="0"/>
              <a:t>!!!</a:t>
            </a: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/>
            </a:r>
            <a:br>
              <a:rPr lang="ru-RU" sz="3100" dirty="0" smtClean="0"/>
            </a:br>
            <a:endParaRPr lang="ru-RU" sz="31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3786190"/>
            <a:ext cx="7854696" cy="2143140"/>
          </a:xfrm>
        </p:spPr>
        <p:txBody>
          <a:bodyPr>
            <a:normAutofit/>
          </a:bodyPr>
          <a:lstStyle/>
          <a:p>
            <a:pPr algn="ctr"/>
            <a:endParaRPr lang="ru-RU" sz="3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428604"/>
            <a:ext cx="7851648" cy="335758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>В современных условиях религиозные организации должны признаваться в качестве субъекта права, если они обладают признаками юридического лица!!!!</a:t>
            </a:r>
            <a:r>
              <a:rPr lang="ru-RU" sz="3100" dirty="0" smtClean="0"/>
              <a:t/>
            </a:r>
            <a:br>
              <a:rPr lang="ru-RU" sz="3100" dirty="0" smtClean="0"/>
            </a:br>
            <a:endParaRPr lang="ru-RU" sz="31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3786190"/>
            <a:ext cx="7854696" cy="2143140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/>
              <a:t>От религиозных </a:t>
            </a:r>
            <a:r>
              <a:rPr lang="ru-RU" sz="3600" dirty="0" err="1" smtClean="0"/>
              <a:t>конфессий</a:t>
            </a:r>
            <a:r>
              <a:rPr lang="ru-RU" sz="3600" dirty="0" smtClean="0"/>
              <a:t> должна исходить – законодательная инициатива!!!</a:t>
            </a:r>
            <a:endParaRPr lang="ru-RU" sz="3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428604"/>
            <a:ext cx="7851648" cy="335758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5300" dirty="0" smtClean="0"/>
              <a:t>Религиозные организации – субъект профилактики правонарушений???</a:t>
            </a:r>
            <a:br>
              <a:rPr lang="ru-RU" sz="5300" dirty="0" smtClean="0"/>
            </a:br>
            <a:endParaRPr lang="ru-RU" sz="53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3786190"/>
            <a:ext cx="7854696" cy="2143140"/>
          </a:xfrm>
        </p:spPr>
        <p:txBody>
          <a:bodyPr>
            <a:normAutofit/>
          </a:bodyPr>
          <a:lstStyle/>
          <a:p>
            <a:pPr algn="ctr"/>
            <a:endParaRPr lang="ru-RU" sz="3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428604"/>
            <a:ext cx="7851648" cy="414340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400" dirty="0" smtClean="0"/>
              <a:t>Однако, нельзя предусматривать полную религиозную автономию, т.к. это приводит к политико-теократическому государству!!!</a:t>
            </a: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3100" dirty="0" smtClean="0"/>
              <a:t/>
            </a:r>
            <a:br>
              <a:rPr lang="ru-RU" sz="3100" dirty="0" smtClean="0"/>
            </a:br>
            <a:endParaRPr lang="ru-RU" sz="31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3786190"/>
            <a:ext cx="7854696" cy="2143140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ru-RU" sz="3600" dirty="0" smtClean="0"/>
              <a:t>Идеи духовного миссионерского государства отражены в идеологии США, что привело к рассмотрению этого государства в качестве мирового гегемона!!!</a:t>
            </a:r>
            <a:endParaRPr lang="ru-RU" sz="3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428604"/>
            <a:ext cx="7851648" cy="3357586"/>
          </a:xfrm>
        </p:spPr>
        <p:txBody>
          <a:bodyPr>
            <a:normAutofit/>
          </a:bodyPr>
          <a:lstStyle/>
          <a:p>
            <a:pPr algn="ctr"/>
            <a:r>
              <a:rPr lang="ru-RU" sz="3100" dirty="0" smtClean="0"/>
              <a:t>Сохранение рода человеческого, духовно-просветительская работа, борьба с духовными болезнями – это задачи которые стоят перед всеми религиозными </a:t>
            </a:r>
            <a:r>
              <a:rPr lang="ru-RU" sz="3100" dirty="0" err="1" smtClean="0"/>
              <a:t>конфессиями</a:t>
            </a:r>
            <a:r>
              <a:rPr lang="ru-RU" sz="3100" dirty="0" smtClean="0"/>
              <a:t> традиционного толка!!!</a:t>
            </a:r>
            <a:endParaRPr lang="ru-RU" sz="31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3786190"/>
            <a:ext cx="7854696" cy="2143140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ru-RU" sz="3600" dirty="0" smtClean="0"/>
              <a:t>В Исправительных учреждениях должны быть созданы массовые формы вовлечения осужденных в процесс исправления через религию.</a:t>
            </a:r>
          </a:p>
          <a:p>
            <a:pPr algn="ctr"/>
            <a:r>
              <a:rPr lang="ru-RU" sz="3600" dirty="0" smtClean="0"/>
              <a:t>Вопрос остается открытым???</a:t>
            </a:r>
            <a:endParaRPr lang="ru-RU" sz="3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428604"/>
            <a:ext cx="7851648" cy="3357586"/>
          </a:xfrm>
        </p:spPr>
        <p:txBody>
          <a:bodyPr>
            <a:normAutofit/>
          </a:bodyPr>
          <a:lstStyle/>
          <a:p>
            <a:pPr algn="ctr"/>
            <a:r>
              <a:rPr lang="ru-RU" sz="3100" dirty="0" smtClean="0"/>
              <a:t>ГЛАВНАЯ ИНИЦИАТИВА ВКЛЮЧЕНИЯ РЕЛИГИОЗНЫХ ОРГАНИЗАЦИЙ В ФЗ от 23 июня 2016 г. № 182-ФЗ </a:t>
            </a:r>
            <a:br>
              <a:rPr lang="ru-RU" sz="3100" dirty="0" smtClean="0"/>
            </a:br>
            <a:r>
              <a:rPr lang="ru-RU" sz="3100" dirty="0" smtClean="0"/>
              <a:t>«Об основах системы профилактики правонарушений в Российской Федерации»</a:t>
            </a:r>
            <a:endParaRPr lang="ru-RU" sz="31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3786190"/>
            <a:ext cx="7854696" cy="2143140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/>
              <a:t>Ст. 5 ФЗ не предусматривает религиозные организации в качестве </a:t>
            </a:r>
            <a:r>
              <a:rPr lang="ru-RU" sz="3600" smtClean="0"/>
              <a:t>субъекта профилактики!!!!</a:t>
            </a:r>
            <a:endParaRPr lang="ru-RU" sz="3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000" dirty="0" smtClean="0"/>
              <a:t>В законе отражается идея культурно-исторической избирательности</a:t>
            </a:r>
            <a:br>
              <a:rPr lang="ru-RU" sz="4000" dirty="0" smtClean="0"/>
            </a:b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 smtClean="0"/>
              <a:t>Религия является самостоятельной </a:t>
            </a:r>
            <a:r>
              <a:rPr lang="ru-RU" sz="3600" dirty="0" err="1" smtClean="0"/>
              <a:t>социо-культурной</a:t>
            </a:r>
            <a:r>
              <a:rPr lang="ru-RU" sz="3600" dirty="0" smtClean="0"/>
              <a:t> системой!!!</a:t>
            </a:r>
            <a:endParaRPr lang="ru-RU" sz="3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428604"/>
            <a:ext cx="7851648" cy="335758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>- НЕЙРОТЕРРОРИЗМ – УГРОЗА </a:t>
            </a:r>
            <a:r>
              <a:rPr lang="en-US" sz="4000" dirty="0" smtClean="0"/>
              <a:t>XXI </a:t>
            </a:r>
            <a:r>
              <a:rPr lang="ru-RU" sz="4000" dirty="0" smtClean="0"/>
              <a:t>века;</a:t>
            </a:r>
            <a:br>
              <a:rPr lang="ru-RU" sz="4000" dirty="0" smtClean="0"/>
            </a:br>
            <a:r>
              <a:rPr lang="ru-RU" sz="4000" dirty="0" smtClean="0"/>
              <a:t>ПРОЕКТ РОССИЯ 2045; РОБОПРАВО; БОИ РОБОТОВ</a:t>
            </a:r>
            <a:br>
              <a:rPr lang="ru-RU" sz="4000" dirty="0" smtClean="0"/>
            </a:br>
            <a:r>
              <a:rPr lang="en-US" sz="4000" dirty="0" smtClean="0"/>
              <a:t> https://www.youtube.com/watch?v=Xc7DiCAzoAU </a:t>
            </a:r>
            <a:r>
              <a:rPr lang="ru-RU" sz="3100" dirty="0" smtClean="0"/>
              <a:t/>
            </a:r>
            <a:br>
              <a:rPr lang="ru-RU" sz="3100" dirty="0" smtClean="0"/>
            </a:br>
            <a:endParaRPr lang="ru-RU" sz="31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3786190"/>
            <a:ext cx="7854696" cy="2143140"/>
          </a:xfrm>
        </p:spPr>
        <p:txBody>
          <a:bodyPr>
            <a:normAutofit/>
          </a:bodyPr>
          <a:lstStyle/>
          <a:p>
            <a:pPr algn="ctr"/>
            <a:endParaRPr lang="ru-RU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6000" dirty="0" smtClean="0"/>
              <a:t/>
            </a:r>
            <a:br>
              <a:rPr lang="ru-RU" sz="6000" dirty="0" smtClean="0"/>
            </a:b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1000108"/>
            <a:ext cx="7854696" cy="4500594"/>
          </a:xfrm>
        </p:spPr>
        <p:txBody>
          <a:bodyPr>
            <a:normAutofit fontScale="55000" lnSpcReduction="20000"/>
          </a:bodyPr>
          <a:lstStyle/>
          <a:p>
            <a:pPr algn="ctr"/>
            <a:r>
              <a:rPr lang="ru-RU" sz="5100" dirty="0" smtClean="0"/>
              <a:t>Русская Православная Церковь, также как и руководство ФСИН России, придает большое значение деятельности церкви в местах лишения свободы. Епископ Красногорский </a:t>
            </a:r>
            <a:r>
              <a:rPr lang="ru-RU" sz="5100" dirty="0" err="1" smtClean="0"/>
              <a:t>Иринарх</a:t>
            </a:r>
            <a:r>
              <a:rPr lang="ru-RU" sz="5100" dirty="0" smtClean="0"/>
              <a:t>, глава Синодального отдела ФСИН России, отметил, что служение духовенства обратит многих заключенных к Богу, послужит их духовному возрождению и поможет сократить среди них количество случаев суицида, унижения достоинства человеческой личности и других противоправных действий.</a:t>
            </a:r>
            <a:r>
              <a:rPr lang="ru-RU" sz="5400" dirty="0" smtClean="0"/>
              <a:t/>
            </a:r>
            <a:br>
              <a:rPr lang="ru-RU" sz="5400" dirty="0" smtClean="0"/>
            </a:br>
            <a:endParaRPr lang="ru-RU" sz="3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6000" dirty="0" smtClean="0"/>
              <a:t/>
            </a:r>
            <a:br>
              <a:rPr lang="ru-RU" sz="6000" dirty="0" smtClean="0"/>
            </a:b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1000108"/>
            <a:ext cx="7854696" cy="4500594"/>
          </a:xfrm>
        </p:spPr>
        <p:txBody>
          <a:bodyPr>
            <a:normAutofit fontScale="47500" lnSpcReduction="20000"/>
          </a:bodyPr>
          <a:lstStyle/>
          <a:p>
            <a:pPr algn="ctr"/>
            <a:r>
              <a:rPr lang="ru-RU" sz="5400" dirty="0" smtClean="0"/>
              <a:t>Концепцией долгосрочного социально-экономического развития Российской Федерации на период до 2020 года, утвержденной распоряжением Правительства Российской Федерации от 17 ноября 2008 г. № 1662-р, в качестве одного из направлений развития социальных институтов и социальной политики определено обеспечение </a:t>
            </a:r>
            <a:r>
              <a:rPr lang="ru-RU" sz="5400" dirty="0" err="1" smtClean="0"/>
              <a:t>гуманизации</a:t>
            </a:r>
            <a:r>
              <a:rPr lang="ru-RU" sz="5400" dirty="0" smtClean="0"/>
              <a:t> пенитенциарной системы, включая обеспечение эффективной образовательной и воспитательной работы в системе исполнения наказаний </a:t>
            </a:r>
            <a:br>
              <a:rPr lang="ru-RU" sz="5400" dirty="0" smtClean="0"/>
            </a:br>
            <a:endParaRPr lang="ru-RU" sz="3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6000" dirty="0" smtClean="0"/>
              <a:t/>
            </a:r>
            <a:br>
              <a:rPr lang="ru-RU" sz="6000" dirty="0" smtClean="0"/>
            </a:b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1000108"/>
            <a:ext cx="7854696" cy="4500594"/>
          </a:xfrm>
        </p:spPr>
        <p:txBody>
          <a:bodyPr>
            <a:normAutofit fontScale="25000" lnSpcReduction="20000"/>
          </a:bodyPr>
          <a:lstStyle/>
          <a:p>
            <a:pPr algn="ctr"/>
            <a:r>
              <a:rPr lang="ru-RU" sz="9600" dirty="0" smtClean="0"/>
              <a:t>В рамках реализации Концепции развития уголовно-исполнительной системы до 2020 г., утвержденной распоряжением Правительства Российской Федерации от 14 октября 2010 г. № 1772-р, большое внимание уделяется вопросу </a:t>
            </a:r>
            <a:r>
              <a:rPr lang="ru-RU" sz="9600" dirty="0" err="1" smtClean="0"/>
              <a:t>гуманизации</a:t>
            </a:r>
            <a:r>
              <a:rPr lang="ru-RU" sz="9600" dirty="0" smtClean="0"/>
              <a:t> условий содержания лиц, отбывающих наказание в виде лишения свободы, повышения гарантий соблюдения их прав и законных интересов. Одним из своих положений Концепция закрепила необходимость использования сотрудничества со структурами гражданского общества, общественными объединениями, деятельность которых может быть полезна для гуманитарно-воспитательного воздействия на осужденных, активизацию взаимодействия с традиционными </a:t>
            </a:r>
            <a:r>
              <a:rPr lang="ru-RU" sz="9600" dirty="0" err="1" smtClean="0"/>
              <a:t>конфессиями</a:t>
            </a:r>
            <a:r>
              <a:rPr lang="ru-RU" sz="9600" dirty="0" smtClean="0"/>
              <a:t>, в частности, обеспечение осужденным возможности участия в религиозных обрядах, реализация совместных с традиционными </a:t>
            </a:r>
            <a:r>
              <a:rPr lang="ru-RU" sz="9600" dirty="0" err="1" smtClean="0"/>
              <a:t>конфессиями</a:t>
            </a:r>
            <a:r>
              <a:rPr lang="ru-RU" sz="9600" dirty="0" smtClean="0"/>
              <a:t> гуманитарных проектов. </a:t>
            </a:r>
          </a:p>
          <a:p>
            <a:pPr algn="ctr"/>
            <a:r>
              <a:rPr lang="ru-RU" sz="5400" dirty="0" smtClean="0"/>
              <a:t/>
            </a:r>
            <a:br>
              <a:rPr lang="ru-RU" sz="5400" dirty="0" smtClean="0"/>
            </a:br>
            <a:endParaRPr lang="ru-RU" sz="3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6000" dirty="0" smtClean="0"/>
              <a:t/>
            </a:r>
            <a:br>
              <a:rPr lang="ru-RU" sz="6000" dirty="0" smtClean="0"/>
            </a:b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1000108"/>
            <a:ext cx="7854696" cy="4500594"/>
          </a:xfrm>
        </p:spPr>
        <p:txBody>
          <a:bodyPr>
            <a:normAutofit fontScale="40000" lnSpcReduction="20000"/>
          </a:bodyPr>
          <a:lstStyle/>
          <a:p>
            <a:r>
              <a:rPr lang="ru-RU" sz="5400" dirty="0" smtClean="0"/>
              <a:t>Реализация права представляет собой процесс воплощения правовых норм в правомерное поведение субъектов, в достижение запланированного социально полезного результата, который зависит от ряда экономических, политических, социально- культурных, профессиональных и иных факторов.</a:t>
            </a:r>
          </a:p>
          <a:p>
            <a:r>
              <a:rPr lang="ru-RU" sz="5400" dirty="0" smtClean="0"/>
              <a:t>Реализация права всегда связана только с правомерным поведением субъектов права. Правовые нормы, в зависимости от содержащегося в их диспозиции предписываемого поведения,  реализуются в различных формах. Это обусловлено положением того или иного субъектов в общей системе правового регулирования, его отношением к юридическим предписаниям, а также формой внешнего проявления правомерного поведения.</a:t>
            </a:r>
          </a:p>
          <a:p>
            <a:pPr algn="ctr"/>
            <a:r>
              <a:rPr lang="ru-RU" sz="5400" dirty="0" smtClean="0"/>
              <a:t/>
            </a:r>
            <a:br>
              <a:rPr lang="ru-RU" sz="5400" dirty="0" smtClean="0"/>
            </a:br>
            <a:endParaRPr lang="ru-RU" sz="3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6000" dirty="0" smtClean="0"/>
              <a:t/>
            </a:r>
            <a:br>
              <a:rPr lang="ru-RU" sz="6000" dirty="0" smtClean="0"/>
            </a:b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1000108"/>
            <a:ext cx="7854696" cy="4500594"/>
          </a:xfrm>
        </p:spPr>
        <p:txBody>
          <a:bodyPr>
            <a:normAutofit fontScale="32500" lnSpcReduction="20000"/>
          </a:bodyPr>
          <a:lstStyle/>
          <a:p>
            <a:pPr algn="just"/>
            <a:r>
              <a:rPr lang="ru-RU" sz="5400" dirty="0" smtClean="0"/>
              <a:t>Использование – форма реализации, которая выражается в осуществлении возможностей, вытекающих из дозволений. Характерная черта данной формы реализации – активное поведение субъектов: причем оно касается субъективных прав, прав на свое собственное активное поведение, на использование представленных правом юридических возможностей.</a:t>
            </a:r>
          </a:p>
          <a:p>
            <a:pPr algn="just"/>
            <a:r>
              <a:rPr lang="ru-RU" sz="5400" dirty="0" smtClean="0"/>
              <a:t>Соблюдение – форма реализации, которая выражается в том, что субъекты сообразуют свое поведение с юридическими запретами. Характерная черта данной формы – пассивное поведение субъектов: они не совершают действий, запрещенных юридическими нормами, т.е.  выполняют возложенные на них пассивные обязанности.</a:t>
            </a:r>
          </a:p>
          <a:p>
            <a:pPr algn="just"/>
            <a:r>
              <a:rPr lang="ru-RU" sz="5400" dirty="0" smtClean="0"/>
              <a:t>Исполнение – форма реализации, которая выражается в действиях субъектов по осуществлению обязывающего правового предписания. Характерная черта данной формы – активное поведение субъектов: они совершают действия, предписанные юридическими нормами, т.е.  выполняют возложенные на них обязанности к активному поведению. </a:t>
            </a:r>
          </a:p>
          <a:p>
            <a:pPr algn="just"/>
            <a:r>
              <a:rPr lang="ru-RU" sz="5400" dirty="0" smtClean="0"/>
              <a:t>.</a:t>
            </a:r>
          </a:p>
          <a:p>
            <a:pPr algn="just"/>
            <a:r>
              <a:rPr lang="ru-RU" sz="5400" dirty="0" smtClean="0"/>
              <a:t/>
            </a:r>
            <a:br>
              <a:rPr lang="ru-RU" sz="5400" dirty="0" smtClean="0"/>
            </a:br>
            <a:endParaRPr lang="ru-RU" sz="3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6000" dirty="0" smtClean="0"/>
              <a:t/>
            </a:r>
            <a:br>
              <a:rPr lang="ru-RU" sz="6000" dirty="0" smtClean="0"/>
            </a:b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1000108"/>
            <a:ext cx="7854696" cy="4500594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ru-RU" sz="7400" dirty="0" smtClean="0">
                <a:latin typeface="Times New Roman" pitchFamily="18" charset="0"/>
                <a:cs typeface="Times New Roman" pitchFamily="18" charset="0"/>
              </a:rPr>
              <a:t>Право граждан Российской Федерации на свободу вероисповедания закреплено статьей 28 Конституции Российской Федерации, статьей 3 Федерального закона от 19 сентября 1997 г. № 125-ФЗ «О свободе совести и религиозных объединениях». </a:t>
            </a:r>
          </a:p>
          <a:p>
            <a:pPr algn="just"/>
            <a:r>
              <a:rPr lang="ru-RU" sz="7400" dirty="0" smtClean="0">
                <a:latin typeface="Times New Roman" pitchFamily="18" charset="0"/>
                <a:cs typeface="Times New Roman" pitchFamily="18" charset="0"/>
              </a:rPr>
              <a:t>Ст. 14 УИК РФ Реализация осужденным своего права на вероисповедание происходит в несколько этапов. Осужденный должен написать письмо на имя начальника исправительного учреждения, получить разрешение на создание условий для исповедания своей религии, которое будет оформлено в виде приказа или распоряжения. В свою очередь администрация исправительного учреждения  должна не только принять просьбу осужденного и оформить в соответствующей форме, но и разъяснить осужденному его права и обязанности; выяснить особенности той религии, которую хочет исповедовать осужденный, провести консультацию у эксперта, определить условия, необходимые для реализации именно этой религии и создать их.</a:t>
            </a:r>
          </a:p>
          <a:p>
            <a:pPr algn="just"/>
            <a:r>
              <a:rPr lang="ru-RU" sz="7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5400" dirty="0" smtClean="0"/>
              <a:t/>
            </a:r>
            <a:br>
              <a:rPr lang="ru-RU" sz="5400" dirty="0" smtClean="0"/>
            </a:br>
            <a:endParaRPr lang="ru-RU" sz="3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6000" dirty="0" smtClean="0"/>
              <a:t/>
            </a:r>
            <a:br>
              <a:rPr lang="ru-RU" sz="6000" dirty="0" smtClean="0"/>
            </a:b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1000108"/>
            <a:ext cx="7854696" cy="4500594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ru-RU" sz="74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8000" dirty="0" smtClean="0"/>
              <a:t> В то же время необходимо отметить, что субъектами правоотношений, возникающих на основании нормы, закрепленной в части 5 статьи 14 Уголовно-исполнительного кодекса Российской Федерации и имеющих обеспечительный характер по отношению к праву осужденных на свободу вероисповедания, выступают федеральный орган уголовно-исполнительной системы и зарегистрированные в установленном порядке централизованные религиозные организации.</a:t>
            </a:r>
          </a:p>
          <a:p>
            <a:pPr algn="just"/>
            <a:r>
              <a:rPr lang="ru-RU" sz="8000" dirty="0" smtClean="0"/>
              <a:t>Статьей 14 Уголовно-исполнительного кодекса Российской Федерации закрепляется право на свободу вероисповедания, система гарантий указанного права, а также его содержание, которое включает в себя:</a:t>
            </a:r>
          </a:p>
          <a:p>
            <a:pPr algn="just"/>
            <a:r>
              <a:rPr lang="ru-RU" sz="8000" dirty="0" smtClean="0"/>
              <a:t>- право исповедовать любую религию либо не исповедовать никакой религии, в том числе проведение религиозных обрядов и церемоний, пользование предметами культа и религиозной литературой;</a:t>
            </a:r>
          </a:p>
          <a:p>
            <a:pPr algn="just"/>
            <a:r>
              <a:rPr lang="ru-RU" sz="8000" dirty="0" smtClean="0"/>
              <a:t>- право свободно выбирать, иметь и распространять религиозные убеждения и действовать в соответствии с ними.</a:t>
            </a:r>
          </a:p>
          <a:p>
            <a:pPr algn="just"/>
            <a:r>
              <a:rPr lang="ru-RU" sz="8000" dirty="0" smtClean="0"/>
              <a:t> Осуществление права на свободу совести и свободу вероисповедания является добровольным, при этом не должны нарушаться правила внутреннего распорядка учреждения, исполняющего наказания, а также ущемляться права других лиц.</a:t>
            </a:r>
          </a:p>
          <a:p>
            <a:pPr algn="just"/>
            <a:endParaRPr lang="ru-RU" sz="7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5400" dirty="0" smtClean="0"/>
              <a:t/>
            </a:r>
            <a:br>
              <a:rPr lang="ru-RU" sz="5400" dirty="0" smtClean="0"/>
            </a:br>
            <a:endParaRPr lang="ru-RU" sz="36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106</TotalTime>
  <Words>1307</Words>
  <Application>Microsoft Office PowerPoint</Application>
  <PresentationFormat>Экран (4:3)</PresentationFormat>
  <Paragraphs>60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Поток</vt:lpstr>
      <vt:lpstr>  Федеральный закон от 26.09.1997 N 125-ФЗ (ред. от 06.07.2016) "О свободе совести и о религиозных объединениях" </vt:lpstr>
      <vt:lpstr>В законе отражается идея культурно-исторической избирательности </vt:lpstr>
      <vt:lpstr>      </vt:lpstr>
      <vt:lpstr>      </vt:lpstr>
      <vt:lpstr>      </vt:lpstr>
      <vt:lpstr>      </vt:lpstr>
      <vt:lpstr>      </vt:lpstr>
      <vt:lpstr>      </vt:lpstr>
      <vt:lpstr>      </vt:lpstr>
      <vt:lpstr>      </vt:lpstr>
      <vt:lpstr>      </vt:lpstr>
      <vt:lpstr>      </vt:lpstr>
      <vt:lpstr>В законе отражается идея культурно-исторической избирательности </vt:lpstr>
      <vt:lpstr>  Наблюдается идея вовлеченности религиозных организаций в общественные организации!!! Эта идея исходит из Римского права (существование религиозных коллегий + политических клубов)  = религиозному карьеризму=политическому теократизму!!!  </vt:lpstr>
      <vt:lpstr>   В современных условиях религиозные организации должны признаваться в качестве субъекта права, если они обладают признаками юридического лица!!!! </vt:lpstr>
      <vt:lpstr>   Религиозные организации – субъект профилактики правонарушений??? </vt:lpstr>
      <vt:lpstr> Однако, нельзя предусматривать полную религиозную автономию, т.к. это приводит к политико-теократическому государству!!!    </vt:lpstr>
      <vt:lpstr>Сохранение рода человеческого, духовно-просветительская работа, борьба с духовными болезнями – это задачи которые стоят перед всеми религиозными конфессиями традиционного толка!!!</vt:lpstr>
      <vt:lpstr>ГЛАВНАЯ ИНИЦИАТИВА ВКЛЮЧЕНИЯ РЕЛИГИОЗНЫХ ОРГАНИЗАЦИЙ В ФЗ от 23 июня 2016 г. № 182-ФЗ  «Об основах системы профилактики правонарушений в Российской Федерации»</vt:lpstr>
      <vt:lpstr>   - НЕЙРОТЕРРОРИЗМ – УГРОЗА XXI века; ПРОЕКТ РОССИЯ 2045; РОБОПРАВО; БОИ РОБОТОВ  https://www.youtube.com/watch?v=Xc7DiCAzoAU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Сергей</dc:creator>
  <cp:lastModifiedBy>user</cp:lastModifiedBy>
  <cp:revision>17</cp:revision>
  <dcterms:created xsi:type="dcterms:W3CDTF">2017-10-23T18:03:52Z</dcterms:created>
  <dcterms:modified xsi:type="dcterms:W3CDTF">2018-10-31T05:41:39Z</dcterms:modified>
</cp:coreProperties>
</file>